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71" r:id="rId7"/>
    <p:sldId id="270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A70"/>
    <a:srgbClr val="F8F8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EEB253-961F-47EA-A59D-2673F0D4AA6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1315C7CD-6352-489D-8FEF-B01520F3C6EB}">
      <dgm:prSet phldrT="[Texte]" custT="1"/>
      <dgm:spPr>
        <a:solidFill>
          <a:schemeClr val="tx2">
            <a:lumMod val="20000"/>
            <a:lumOff val="80000"/>
          </a:schemeClr>
        </a:solidFill>
      </dgm:spPr>
      <dgm:t>
        <a:bodyPr anchor="ctr"/>
        <a:lstStyle/>
        <a:p>
          <a:pPr>
            <a:lnSpc>
              <a:spcPct val="100000"/>
            </a:lnSpc>
            <a:spcAft>
              <a:spcPts val="0"/>
            </a:spcAft>
          </a:pPr>
          <a:endParaRPr lang="fr-BE" sz="1100" dirty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 smtClean="0"/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100" dirty="0" smtClean="0"/>
            <a:t>D1-R1 Dames</a:t>
          </a:r>
          <a:br>
            <a:rPr lang="fr-BE" sz="1100" dirty="0" smtClean="0"/>
          </a:br>
          <a:r>
            <a:rPr lang="fr-BE" sz="1100" dirty="0" smtClean="0"/>
            <a:t> D3-P1 Hommes</a:t>
          </a:r>
          <a:endParaRPr lang="fr-BE" sz="11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fr-BE" sz="1100" dirty="0" smtClean="0"/>
            <a:t>Equipes jeunes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BE" sz="1100" dirty="0" smtClean="0"/>
            <a:t>Niveau </a:t>
          </a:r>
          <a:r>
            <a:rPr lang="fr-BE" sz="1100" dirty="0"/>
            <a:t>National &amp; </a:t>
          </a:r>
          <a:r>
            <a:rPr lang="fr-BE" sz="1100" dirty="0" smtClean="0"/>
            <a:t>régional</a:t>
          </a:r>
          <a:endParaRPr lang="fr-BE" sz="1100" dirty="0"/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100" dirty="0" smtClean="0"/>
            <a:t>Gestion B.D.A.</a:t>
          </a:r>
        </a:p>
        <a:p>
          <a:pPr>
            <a:lnSpc>
              <a:spcPct val="100000"/>
            </a:lnSpc>
            <a:spcAft>
              <a:spcPts val="1200"/>
            </a:spcAft>
          </a:pPr>
          <a:r>
            <a:rPr lang="fr-BE" sz="1100" dirty="0" smtClean="0"/>
            <a:t>Collaboration sportive</a:t>
          </a:r>
          <a:br>
            <a:rPr lang="fr-BE" sz="1100" dirty="0" smtClean="0"/>
          </a:br>
          <a:r>
            <a:rPr lang="fr-BE" sz="1100" dirty="0" smtClean="0"/>
            <a:t>Composition d’équipes communes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100" dirty="0"/>
            <a:t/>
          </a:r>
          <a:br>
            <a:rPr lang="fr-BE" sz="1100" dirty="0"/>
          </a:br>
          <a:endParaRPr lang="fr-BE" sz="1100" dirty="0"/>
        </a:p>
        <a:p>
          <a:pPr>
            <a:lnSpc>
              <a:spcPct val="100000"/>
            </a:lnSpc>
            <a:spcAft>
              <a:spcPts val="0"/>
            </a:spcAft>
          </a:pPr>
          <a:endParaRPr lang="fr-BE" sz="1100" dirty="0"/>
        </a:p>
      </dgm:t>
    </dgm:pt>
    <dgm:pt modelId="{7FB98E59-78B6-4874-8E1F-96816CEB7CC1}" type="parTrans" cxnId="{03CBE019-CF1C-470A-B294-73926C3C05DB}">
      <dgm:prSet/>
      <dgm:spPr/>
      <dgm:t>
        <a:bodyPr/>
        <a:lstStyle/>
        <a:p>
          <a:endParaRPr lang="fr-BE"/>
        </a:p>
      </dgm:t>
    </dgm:pt>
    <dgm:pt modelId="{3FC4AF68-351D-46B4-8D09-688AF4569504}" type="sibTrans" cxnId="{03CBE019-CF1C-470A-B294-73926C3C05DB}">
      <dgm:prSet/>
      <dgm:spPr/>
      <dgm:t>
        <a:bodyPr/>
        <a:lstStyle/>
        <a:p>
          <a:endParaRPr lang="fr-BE"/>
        </a:p>
      </dgm:t>
    </dgm:pt>
    <dgm:pt modelId="{E38E79AD-6909-4159-84FE-E673E896F297}">
      <dgm:prSet phldrT="[Texte]" custT="1"/>
      <dgm:spPr>
        <a:solidFill>
          <a:schemeClr val="bg2">
            <a:lumMod val="75000"/>
          </a:schemeClr>
        </a:solidFill>
      </dgm:spPr>
      <dgm:t>
        <a:bodyPr anchor="ctr"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fr-BE" sz="1800" dirty="0" smtClean="0"/>
            <a:t>BABY – U8 – U10 – U12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BE" sz="1600" dirty="0" smtClean="0"/>
            <a:t>Gestion </a:t>
          </a:r>
          <a:r>
            <a:rPr lang="fr-BE" sz="1600" dirty="0"/>
            <a:t>individuelle des clubs </a:t>
          </a:r>
          <a:br>
            <a:rPr lang="fr-BE" sz="1600" dirty="0"/>
          </a:br>
          <a:r>
            <a:rPr lang="fr-BE" sz="1600" dirty="0"/>
            <a:t>Collaboration sportive </a:t>
          </a:r>
          <a:endParaRPr lang="fr-BE" sz="1600" dirty="0" smtClean="0"/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600" dirty="0" smtClean="0"/>
            <a:t>stages, clinics, organisation d’entrainements communs,  pub</a:t>
          </a:r>
          <a:endParaRPr lang="fr-BE" sz="1600" dirty="0"/>
        </a:p>
      </dgm:t>
    </dgm:pt>
    <dgm:pt modelId="{0D4B1608-8BD7-4802-94AC-10FB5BEC54B8}" type="parTrans" cxnId="{1B819344-14EB-4BBF-8E64-33AEE6DB3AE5}">
      <dgm:prSet/>
      <dgm:spPr/>
      <dgm:t>
        <a:bodyPr/>
        <a:lstStyle/>
        <a:p>
          <a:endParaRPr lang="fr-BE"/>
        </a:p>
      </dgm:t>
    </dgm:pt>
    <dgm:pt modelId="{9466C92E-8F4F-47D9-BCDF-8F99637883A4}" type="sibTrans" cxnId="{1B819344-14EB-4BBF-8E64-33AEE6DB3AE5}">
      <dgm:prSet/>
      <dgm:spPr/>
      <dgm:t>
        <a:bodyPr/>
        <a:lstStyle/>
        <a:p>
          <a:endParaRPr lang="fr-BE"/>
        </a:p>
      </dgm:t>
    </dgm:pt>
    <dgm:pt modelId="{AC296966-C90A-4BE2-923A-59D0FCEEA91C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 anchor="ctr"/>
        <a:lstStyle/>
        <a:p>
          <a:pPr>
            <a:lnSpc>
              <a:spcPct val="90000"/>
            </a:lnSpc>
            <a:spcAft>
              <a:spcPct val="35000"/>
            </a:spcAft>
          </a:pPr>
          <a:endParaRPr lang="fr-BE" sz="1100" dirty="0"/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400" dirty="0"/>
            <a:t>Niveau </a:t>
          </a:r>
          <a:r>
            <a:rPr lang="fr-BE" sz="1400" dirty="0" smtClean="0"/>
            <a:t>P2 – P3 – P4 Hommes</a:t>
          </a:r>
          <a:br>
            <a:rPr lang="fr-BE" sz="1400" dirty="0" smtClean="0"/>
          </a:br>
          <a:r>
            <a:rPr lang="fr-BE" sz="1400" dirty="0" smtClean="0"/>
            <a:t>Niveau P3 – P2 – P1 – R2 Dames</a:t>
          </a:r>
          <a:endParaRPr lang="fr-BE" sz="1400" dirty="0"/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400" dirty="0"/>
            <a:t>Niveau </a:t>
          </a:r>
          <a:r>
            <a:rPr lang="fr-BE" sz="1400" dirty="0" smtClean="0"/>
            <a:t> Elites  &amp; </a:t>
          </a:r>
          <a:r>
            <a:rPr lang="fr-BE" sz="1400" dirty="0"/>
            <a:t>Provincial Jeunes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fr-BE" sz="1200" dirty="0"/>
            <a:t>Gestion  </a:t>
          </a:r>
          <a:r>
            <a:rPr lang="fr-BE" sz="1200" dirty="0" smtClean="0"/>
            <a:t>individuelle </a:t>
          </a:r>
          <a:r>
            <a:rPr lang="fr-BE" sz="1200" dirty="0"/>
            <a:t>des clubs</a:t>
          </a:r>
          <a:br>
            <a:rPr lang="fr-BE" sz="1200" dirty="0"/>
          </a:br>
          <a:r>
            <a:rPr lang="fr-BE" sz="1200" dirty="0"/>
            <a:t>Collaboration sportive (stages, formation des entraineurs, entrainements communs, </a:t>
          </a:r>
          <a:r>
            <a:rPr lang="fr-BE" sz="1200" dirty="0" smtClean="0"/>
            <a:t>aide à la composition des équipes)</a:t>
          </a:r>
          <a:endParaRPr lang="fr-BE" sz="1200" dirty="0"/>
        </a:p>
        <a:p>
          <a:pPr>
            <a:lnSpc>
              <a:spcPct val="90000"/>
            </a:lnSpc>
            <a:spcAft>
              <a:spcPct val="35000"/>
            </a:spcAft>
          </a:pPr>
          <a:endParaRPr lang="fr-BE" sz="1100" dirty="0"/>
        </a:p>
      </dgm:t>
    </dgm:pt>
    <dgm:pt modelId="{196DE138-E913-427D-AAA9-20A5A28A5D3A}" type="sibTrans" cxnId="{9F62B91E-5E75-4E8F-8464-EE31FB6CA488}">
      <dgm:prSet/>
      <dgm:spPr/>
      <dgm:t>
        <a:bodyPr/>
        <a:lstStyle/>
        <a:p>
          <a:endParaRPr lang="fr-BE"/>
        </a:p>
      </dgm:t>
    </dgm:pt>
    <dgm:pt modelId="{3FE47E76-0044-46D8-90D4-52DBF99E3AD2}" type="parTrans" cxnId="{9F62B91E-5E75-4E8F-8464-EE31FB6CA488}">
      <dgm:prSet/>
      <dgm:spPr/>
      <dgm:t>
        <a:bodyPr/>
        <a:lstStyle/>
        <a:p>
          <a:endParaRPr lang="fr-BE"/>
        </a:p>
      </dgm:t>
    </dgm:pt>
    <dgm:pt modelId="{78EBEC4C-76E4-4B2F-87C9-35623B3578CB}" type="pres">
      <dgm:prSet presAssocID="{9FEEB253-961F-47EA-A59D-2673F0D4AA66}" presName="Name0" presStyleCnt="0">
        <dgm:presLayoutVars>
          <dgm:dir/>
          <dgm:animLvl val="lvl"/>
          <dgm:resizeHandles val="exact"/>
        </dgm:presLayoutVars>
      </dgm:prSet>
      <dgm:spPr/>
    </dgm:pt>
    <dgm:pt modelId="{C6BCCF37-4FB4-40CB-BF24-068FBBEF23B5}" type="pres">
      <dgm:prSet presAssocID="{1315C7CD-6352-489D-8FEF-B01520F3C6EB}" presName="Name8" presStyleCnt="0"/>
      <dgm:spPr/>
    </dgm:pt>
    <dgm:pt modelId="{63557235-782D-455D-8AF5-BD5AD25CD6F9}" type="pres">
      <dgm:prSet presAssocID="{1315C7CD-6352-489D-8FEF-B01520F3C6EB}" presName="level" presStyleLbl="node1" presStyleIdx="0" presStyleCnt="3" custScaleY="142572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BAA6126-54B9-40BC-8A0A-764DA2FDF101}" type="pres">
      <dgm:prSet presAssocID="{1315C7CD-6352-489D-8FEF-B01520F3C6E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7CF3FC7-E9A0-46A0-810A-A1E7B7EC55C8}" type="pres">
      <dgm:prSet presAssocID="{AC296966-C90A-4BE2-923A-59D0FCEEA91C}" presName="Name8" presStyleCnt="0"/>
      <dgm:spPr/>
    </dgm:pt>
    <dgm:pt modelId="{E4E4B931-2D1E-4DA3-9DC2-7E577F17D40E}" type="pres">
      <dgm:prSet presAssocID="{AC296966-C90A-4BE2-923A-59D0FCEEA91C}" presName="level" presStyleLbl="node1" presStyleIdx="1" presStyleCnt="3" custScaleY="111078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C5755A6-2AC3-4DA4-ACE2-DA3E74C8E18E}" type="pres">
      <dgm:prSet presAssocID="{AC296966-C90A-4BE2-923A-59D0FCEEA91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C82790D-118F-4198-9C97-9D8817585F28}" type="pres">
      <dgm:prSet presAssocID="{E38E79AD-6909-4159-84FE-E673E896F297}" presName="Name8" presStyleCnt="0"/>
      <dgm:spPr/>
    </dgm:pt>
    <dgm:pt modelId="{B38A910C-8ACF-4AA2-A7DF-723FDCC8D146}" type="pres">
      <dgm:prSet presAssocID="{E38E79AD-6909-4159-84FE-E673E896F29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D426AFD-04CD-4EDD-A843-2CD7F741EB6C}" type="pres">
      <dgm:prSet presAssocID="{E38E79AD-6909-4159-84FE-E673E896F2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6ACCEA1-FAC9-4EA6-938E-637C967C4B50}" type="presOf" srcId="{1315C7CD-6352-489D-8FEF-B01520F3C6EB}" destId="{ABAA6126-54B9-40BC-8A0A-764DA2FDF101}" srcOrd="1" destOrd="0" presId="urn:microsoft.com/office/officeart/2005/8/layout/pyramid1"/>
    <dgm:cxn modelId="{274E7217-9F6D-4A72-9384-E6BAA5BFBCF9}" type="presOf" srcId="{E38E79AD-6909-4159-84FE-E673E896F297}" destId="{B38A910C-8ACF-4AA2-A7DF-723FDCC8D146}" srcOrd="0" destOrd="0" presId="urn:microsoft.com/office/officeart/2005/8/layout/pyramid1"/>
    <dgm:cxn modelId="{03CBE019-CF1C-470A-B294-73926C3C05DB}" srcId="{9FEEB253-961F-47EA-A59D-2673F0D4AA66}" destId="{1315C7CD-6352-489D-8FEF-B01520F3C6EB}" srcOrd="0" destOrd="0" parTransId="{7FB98E59-78B6-4874-8E1F-96816CEB7CC1}" sibTransId="{3FC4AF68-351D-46B4-8D09-688AF4569504}"/>
    <dgm:cxn modelId="{DC98944B-9201-4246-AEB4-2578BEF2E355}" type="presOf" srcId="{E38E79AD-6909-4159-84FE-E673E896F297}" destId="{1D426AFD-04CD-4EDD-A843-2CD7F741EB6C}" srcOrd="1" destOrd="0" presId="urn:microsoft.com/office/officeart/2005/8/layout/pyramid1"/>
    <dgm:cxn modelId="{1B819344-14EB-4BBF-8E64-33AEE6DB3AE5}" srcId="{9FEEB253-961F-47EA-A59D-2673F0D4AA66}" destId="{E38E79AD-6909-4159-84FE-E673E896F297}" srcOrd="2" destOrd="0" parTransId="{0D4B1608-8BD7-4802-94AC-10FB5BEC54B8}" sibTransId="{9466C92E-8F4F-47D9-BCDF-8F99637883A4}"/>
    <dgm:cxn modelId="{62F1DFCD-8B68-44F8-B173-1E621B576151}" type="presOf" srcId="{AC296966-C90A-4BE2-923A-59D0FCEEA91C}" destId="{E4E4B931-2D1E-4DA3-9DC2-7E577F17D40E}" srcOrd="0" destOrd="0" presId="urn:microsoft.com/office/officeart/2005/8/layout/pyramid1"/>
    <dgm:cxn modelId="{D3E1A47A-1DE8-41F7-A418-84438070C29D}" type="presOf" srcId="{1315C7CD-6352-489D-8FEF-B01520F3C6EB}" destId="{63557235-782D-455D-8AF5-BD5AD25CD6F9}" srcOrd="0" destOrd="0" presId="urn:microsoft.com/office/officeart/2005/8/layout/pyramid1"/>
    <dgm:cxn modelId="{9F62B91E-5E75-4E8F-8464-EE31FB6CA488}" srcId="{9FEEB253-961F-47EA-A59D-2673F0D4AA66}" destId="{AC296966-C90A-4BE2-923A-59D0FCEEA91C}" srcOrd="1" destOrd="0" parTransId="{3FE47E76-0044-46D8-90D4-52DBF99E3AD2}" sibTransId="{196DE138-E913-427D-AAA9-20A5A28A5D3A}"/>
    <dgm:cxn modelId="{1B477DCA-1DF6-44B3-B584-16A6614CECA5}" type="presOf" srcId="{9FEEB253-961F-47EA-A59D-2673F0D4AA66}" destId="{78EBEC4C-76E4-4B2F-87C9-35623B3578CB}" srcOrd="0" destOrd="0" presId="urn:microsoft.com/office/officeart/2005/8/layout/pyramid1"/>
    <dgm:cxn modelId="{1FB273C6-12E1-4614-ACD2-BBAB1685D855}" type="presOf" srcId="{AC296966-C90A-4BE2-923A-59D0FCEEA91C}" destId="{3C5755A6-2AC3-4DA4-ACE2-DA3E74C8E18E}" srcOrd="1" destOrd="0" presId="urn:microsoft.com/office/officeart/2005/8/layout/pyramid1"/>
    <dgm:cxn modelId="{2FE3BE40-A322-4E31-BF98-D6BB75FA3ADF}" type="presParOf" srcId="{78EBEC4C-76E4-4B2F-87C9-35623B3578CB}" destId="{C6BCCF37-4FB4-40CB-BF24-068FBBEF23B5}" srcOrd="0" destOrd="0" presId="urn:microsoft.com/office/officeart/2005/8/layout/pyramid1"/>
    <dgm:cxn modelId="{544761B5-4711-4375-8027-0ED548F8402E}" type="presParOf" srcId="{C6BCCF37-4FB4-40CB-BF24-068FBBEF23B5}" destId="{63557235-782D-455D-8AF5-BD5AD25CD6F9}" srcOrd="0" destOrd="0" presId="urn:microsoft.com/office/officeart/2005/8/layout/pyramid1"/>
    <dgm:cxn modelId="{4D6C9330-5797-4396-BB97-A89E586832A7}" type="presParOf" srcId="{C6BCCF37-4FB4-40CB-BF24-068FBBEF23B5}" destId="{ABAA6126-54B9-40BC-8A0A-764DA2FDF101}" srcOrd="1" destOrd="0" presId="urn:microsoft.com/office/officeart/2005/8/layout/pyramid1"/>
    <dgm:cxn modelId="{7669D82E-2162-429A-AD36-746AD1CCB04A}" type="presParOf" srcId="{78EBEC4C-76E4-4B2F-87C9-35623B3578CB}" destId="{57CF3FC7-E9A0-46A0-810A-A1E7B7EC55C8}" srcOrd="1" destOrd="0" presId="urn:microsoft.com/office/officeart/2005/8/layout/pyramid1"/>
    <dgm:cxn modelId="{DA72DC03-D0B4-48C5-AA3F-D4A520B18BAB}" type="presParOf" srcId="{57CF3FC7-E9A0-46A0-810A-A1E7B7EC55C8}" destId="{E4E4B931-2D1E-4DA3-9DC2-7E577F17D40E}" srcOrd="0" destOrd="0" presId="urn:microsoft.com/office/officeart/2005/8/layout/pyramid1"/>
    <dgm:cxn modelId="{053664D7-D242-4C8A-9EBA-B35CA21F4EBE}" type="presParOf" srcId="{57CF3FC7-E9A0-46A0-810A-A1E7B7EC55C8}" destId="{3C5755A6-2AC3-4DA4-ACE2-DA3E74C8E18E}" srcOrd="1" destOrd="0" presId="urn:microsoft.com/office/officeart/2005/8/layout/pyramid1"/>
    <dgm:cxn modelId="{E53471D8-814E-4A80-8AF3-71FDC4E92C94}" type="presParOf" srcId="{78EBEC4C-76E4-4B2F-87C9-35623B3578CB}" destId="{0C82790D-118F-4198-9C97-9D8817585F28}" srcOrd="2" destOrd="0" presId="urn:microsoft.com/office/officeart/2005/8/layout/pyramid1"/>
    <dgm:cxn modelId="{318DB31B-336A-45B5-A6EF-8BC5F0E48F60}" type="presParOf" srcId="{0C82790D-118F-4198-9C97-9D8817585F28}" destId="{B38A910C-8ACF-4AA2-A7DF-723FDCC8D146}" srcOrd="0" destOrd="0" presId="urn:microsoft.com/office/officeart/2005/8/layout/pyramid1"/>
    <dgm:cxn modelId="{6ABFE499-4466-4B95-BFFB-830B62F74071}" type="presParOf" srcId="{0C82790D-118F-4198-9C97-9D8817585F28}" destId="{1D426AFD-04CD-4EDD-A843-2CD7F741EB6C}" srcOrd="1" destOrd="0" presId="urn:microsoft.com/office/officeart/2005/8/layout/pyramid1"/>
  </dgm:cxnLst>
  <dgm:bg>
    <a:solidFill>
      <a:schemeClr val="accent5">
        <a:lumMod val="40000"/>
        <a:lumOff val="60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557235-782D-455D-8AF5-BD5AD25CD6F9}">
      <dsp:nvSpPr>
        <dsp:cNvPr id="0" name=""/>
        <dsp:cNvSpPr/>
      </dsp:nvSpPr>
      <dsp:spPr>
        <a:xfrm>
          <a:off x="2557213" y="0"/>
          <a:ext cx="3454524" cy="2032073"/>
        </a:xfrm>
        <a:prstGeom prst="trapezoid">
          <a:avLst>
            <a:gd name="adj" fmla="val 85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 smtClean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 smtClean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 smtClean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 smtClean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100" kern="1200" dirty="0" smtClean="0"/>
            <a:t>D1-R1 Dames</a:t>
          </a:r>
          <a:br>
            <a:rPr lang="fr-BE" sz="1100" kern="1200" dirty="0" smtClean="0"/>
          </a:br>
          <a:r>
            <a:rPr lang="fr-BE" sz="1100" kern="1200" dirty="0" smtClean="0"/>
            <a:t> D3-P1 Hommes</a:t>
          </a: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100" kern="1200" dirty="0" smtClean="0"/>
            <a:t>Equipes jeunes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100" kern="1200" dirty="0" smtClean="0"/>
            <a:t>Niveau </a:t>
          </a:r>
          <a:r>
            <a:rPr lang="fr-BE" sz="1100" kern="1200" dirty="0"/>
            <a:t>National &amp; </a:t>
          </a:r>
          <a:r>
            <a:rPr lang="fr-BE" sz="1100" kern="1200" dirty="0" smtClean="0"/>
            <a:t>régional</a:t>
          </a: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100" kern="1200" dirty="0" smtClean="0"/>
            <a:t>Gestion B.D.A.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1200"/>
            </a:spcAft>
          </a:pPr>
          <a:r>
            <a:rPr lang="fr-BE" sz="1100" kern="1200" dirty="0" smtClean="0"/>
            <a:t>Collaboration sportive</a:t>
          </a:r>
          <a:br>
            <a:rPr lang="fr-BE" sz="1100" kern="1200" dirty="0" smtClean="0"/>
          </a:br>
          <a:r>
            <a:rPr lang="fr-BE" sz="1100" kern="1200" dirty="0" smtClean="0"/>
            <a:t>Composition d’équipes communes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100" kern="1200" dirty="0"/>
            <a:t/>
          </a:r>
          <a:br>
            <a:rPr lang="fr-BE" sz="1100" kern="1200" dirty="0"/>
          </a:b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100" kern="1200" dirty="0"/>
        </a:p>
      </dsp:txBody>
      <dsp:txXfrm>
        <a:off x="2557213" y="0"/>
        <a:ext cx="3454524" cy="2032073"/>
      </dsp:txXfrm>
    </dsp:sp>
    <dsp:sp modelId="{E4E4B931-2D1E-4DA3-9DC2-7E577F17D40E}">
      <dsp:nvSpPr>
        <dsp:cNvPr id="0" name=""/>
        <dsp:cNvSpPr/>
      </dsp:nvSpPr>
      <dsp:spPr>
        <a:xfrm>
          <a:off x="1211501" y="2032073"/>
          <a:ext cx="6145948" cy="1583190"/>
        </a:xfrm>
        <a:prstGeom prst="trapezoid">
          <a:avLst>
            <a:gd name="adj" fmla="val 8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400" kern="1200" dirty="0"/>
            <a:t>Niveau </a:t>
          </a:r>
          <a:r>
            <a:rPr lang="fr-BE" sz="1400" kern="1200" dirty="0" smtClean="0"/>
            <a:t>P2 – P3 – P4 Hommes</a:t>
          </a:r>
          <a:br>
            <a:rPr lang="fr-BE" sz="1400" kern="1200" dirty="0" smtClean="0"/>
          </a:br>
          <a:r>
            <a:rPr lang="fr-BE" sz="1400" kern="1200" dirty="0" smtClean="0"/>
            <a:t>Niveau P3 – P2 – P1 – R2 Dames</a:t>
          </a:r>
          <a:endParaRPr lang="fr-BE" sz="14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400" kern="1200" dirty="0"/>
            <a:t>Niveau </a:t>
          </a:r>
          <a:r>
            <a:rPr lang="fr-BE" sz="1400" kern="1200" dirty="0" smtClean="0"/>
            <a:t> Elites  &amp; </a:t>
          </a:r>
          <a:r>
            <a:rPr lang="fr-BE" sz="1400" kern="1200" dirty="0"/>
            <a:t>Provincial Jeunes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200" kern="1200" dirty="0"/>
            <a:t>Gestion  </a:t>
          </a:r>
          <a:r>
            <a:rPr lang="fr-BE" sz="1200" kern="1200" dirty="0" smtClean="0"/>
            <a:t>individuelle </a:t>
          </a:r>
          <a:r>
            <a:rPr lang="fr-BE" sz="1200" kern="1200" dirty="0"/>
            <a:t>des clubs</a:t>
          </a:r>
          <a:br>
            <a:rPr lang="fr-BE" sz="1200" kern="1200" dirty="0"/>
          </a:br>
          <a:r>
            <a:rPr lang="fr-BE" sz="1200" kern="1200" dirty="0"/>
            <a:t>Collaboration sportive (stages, formation des entraineurs, entrainements communs, </a:t>
          </a:r>
          <a:r>
            <a:rPr lang="fr-BE" sz="1200" kern="1200" dirty="0" smtClean="0"/>
            <a:t>aide à la composition des équipes)</a:t>
          </a:r>
          <a:endParaRPr lang="fr-BE" sz="12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kern="1200" dirty="0"/>
        </a:p>
      </dsp:txBody>
      <dsp:txXfrm>
        <a:off x="2287042" y="2032073"/>
        <a:ext cx="3994866" cy="1583190"/>
      </dsp:txXfrm>
    </dsp:sp>
    <dsp:sp modelId="{B38A910C-8ACF-4AA2-A7DF-723FDCC8D146}">
      <dsp:nvSpPr>
        <dsp:cNvPr id="0" name=""/>
        <dsp:cNvSpPr/>
      </dsp:nvSpPr>
      <dsp:spPr>
        <a:xfrm>
          <a:off x="0" y="3615263"/>
          <a:ext cx="8568952" cy="1425296"/>
        </a:xfrm>
        <a:prstGeom prst="trapezoid">
          <a:avLst>
            <a:gd name="adj" fmla="val 85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800" kern="1200" dirty="0" smtClean="0"/>
            <a:t>BABY – U8 – U10 – U12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600" kern="1200" dirty="0" smtClean="0"/>
            <a:t>Gestion </a:t>
          </a:r>
          <a:r>
            <a:rPr lang="fr-BE" sz="1600" kern="1200" dirty="0"/>
            <a:t>individuelle des clubs </a:t>
          </a:r>
          <a:br>
            <a:rPr lang="fr-BE" sz="1600" kern="1200" dirty="0"/>
          </a:br>
          <a:r>
            <a:rPr lang="fr-BE" sz="1600" kern="1200" dirty="0"/>
            <a:t>Collaboration sportive </a:t>
          </a:r>
          <a:endParaRPr lang="fr-BE" sz="1600" kern="1200" dirty="0" smtClean="0"/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fr-BE" sz="1600" kern="1200" dirty="0" smtClean="0"/>
            <a:t>stages, clinics, organisation d’entrainements communs,  pub</a:t>
          </a:r>
          <a:endParaRPr lang="fr-BE" sz="1600" kern="1200" dirty="0"/>
        </a:p>
      </dsp:txBody>
      <dsp:txXfrm>
        <a:off x="1499566" y="3615263"/>
        <a:ext cx="5569818" cy="1425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B5F0-5AE1-4FF2-9AE1-E4E65133DAB3}" type="datetimeFigureOut">
              <a:rPr lang="fr-BE" smtClean="0"/>
              <a:pPr/>
              <a:t>16-02-17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9BA7-8692-40A5-A736-5AF3CFAACEF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4632" cy="5760639"/>
          </a:xfrm>
          <a:ln w="5715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fr-BE" sz="7300" dirty="0" smtClean="0">
                <a:solidFill>
                  <a:schemeClr val="bg1"/>
                </a:solidFill>
              </a:rPr>
              <a:t/>
            </a:r>
            <a:br>
              <a:rPr lang="fr-BE" sz="7300" dirty="0" smtClean="0">
                <a:solidFill>
                  <a:schemeClr val="bg1"/>
                </a:solidFill>
              </a:rPr>
            </a:br>
            <a:r>
              <a:rPr lang="fr-BE" sz="5300" dirty="0" smtClean="0">
                <a:solidFill>
                  <a:schemeClr val="bg1"/>
                </a:solidFill>
              </a:rPr>
              <a:t>B</a:t>
            </a:r>
            <a:r>
              <a:rPr lang="fr-BE" sz="5300" cap="small" dirty="0" smtClean="0">
                <a:solidFill>
                  <a:schemeClr val="bg1"/>
                </a:solidFill>
              </a:rPr>
              <a:t>asket </a:t>
            </a:r>
            <a:r>
              <a:rPr lang="fr-BE" sz="5300" cap="small" dirty="0" err="1" smtClean="0">
                <a:solidFill>
                  <a:schemeClr val="bg1"/>
                </a:solidFill>
              </a:rPr>
              <a:t>Development</a:t>
            </a:r>
            <a:r>
              <a:rPr lang="fr-BE" sz="5300" cap="small" dirty="0" smtClean="0">
                <a:solidFill>
                  <a:schemeClr val="bg1"/>
                </a:solidFill>
              </a:rPr>
              <a:t> </a:t>
            </a:r>
            <a:r>
              <a:rPr lang="fr-BE" sz="5300" cap="small" dirty="0" err="1" smtClean="0">
                <a:solidFill>
                  <a:schemeClr val="bg1"/>
                </a:solidFill>
              </a:rPr>
              <a:t>Academy</a:t>
            </a: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>RABC ENSIVAL  </a:t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>BC HERVE/BATTICE </a:t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> RBC PEPINSTER</a:t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sz="6000" dirty="0" smtClean="0">
                <a:solidFill>
                  <a:schemeClr val="bg1"/>
                </a:solidFill>
              </a:rPr>
              <a:t>PRESENTATION</a:t>
            </a: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endParaRPr lang="fr-B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571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t">
            <a:normAutofit fontScale="90000"/>
          </a:bodyPr>
          <a:lstStyle/>
          <a:p>
            <a:r>
              <a:rPr lang="fr-BE" dirty="0" smtClean="0">
                <a:solidFill>
                  <a:schemeClr val="bg1"/>
                </a:solidFill>
              </a:rPr>
              <a:t>La collaboration vise :</a:t>
            </a:r>
            <a:br>
              <a:rPr lang="fr-BE" dirty="0" smtClean="0">
                <a:solidFill>
                  <a:schemeClr val="bg1"/>
                </a:solidFill>
              </a:rPr>
            </a:b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83568" y="1556792"/>
            <a:ext cx="792088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>
              <a:spcAft>
                <a:spcPts val="1200"/>
              </a:spcAft>
              <a:buFont typeface="Wingdings" pitchFamily="2" charset="2"/>
              <a:buChar char="Ø"/>
            </a:pPr>
            <a:r>
              <a:rPr lang="fr-BE" sz="2400" dirty="0" smtClean="0">
                <a:solidFill>
                  <a:schemeClr val="bg1"/>
                </a:solidFill>
              </a:rPr>
              <a:t> </a:t>
            </a:r>
            <a:r>
              <a:rPr lang="fr-BE" sz="2800" u="sng" cap="small" dirty="0" smtClean="0">
                <a:solidFill>
                  <a:schemeClr val="bg1"/>
                </a:solidFill>
              </a:rPr>
              <a:t>Une structure pyramidale à base large</a:t>
            </a:r>
            <a:r>
              <a:rPr lang="fr-BE" sz="2400" dirty="0" smtClean="0">
                <a:solidFill>
                  <a:schemeClr val="bg1"/>
                </a:solidFill>
              </a:rPr>
              <a:t>.</a:t>
            </a:r>
          </a:p>
          <a:p>
            <a:pPr marL="358775" lvl="1" defTabSz="1260000">
              <a:spcAft>
                <a:spcPts val="6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28 équipes Mini-Basket (mixtes)</a:t>
            </a:r>
          </a:p>
          <a:p>
            <a:pPr marL="358775" lvl="1" defTabSz="1260000">
              <a:spcAft>
                <a:spcPts val="6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10 équipes garçons Maxi-Basket (dont 4 Régionales)</a:t>
            </a:r>
          </a:p>
          <a:p>
            <a:pPr marL="358775" lvl="1" defTabSz="1260000">
              <a:spcAft>
                <a:spcPts val="12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8 équipes filles Maxi-Basket (dont 5 Régionales)</a:t>
            </a:r>
          </a:p>
          <a:p>
            <a:pPr indent="358775">
              <a:spcAft>
                <a:spcPts val="18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Soit + de </a:t>
            </a:r>
            <a:r>
              <a:rPr lang="fr-BE" sz="3200" dirty="0" smtClean="0">
                <a:solidFill>
                  <a:srgbClr val="FF0000"/>
                </a:solidFill>
              </a:rPr>
              <a:t>500</a:t>
            </a:r>
            <a:r>
              <a:rPr lang="fr-BE" sz="2400" dirty="0" smtClean="0">
                <a:solidFill>
                  <a:schemeClr val="bg1"/>
                </a:solidFill>
              </a:rPr>
              <a:t> jeunes garçons &amp; filles</a:t>
            </a:r>
          </a:p>
          <a:p>
            <a:pPr indent="531813">
              <a:spcAft>
                <a:spcPts val="1200"/>
              </a:spcAft>
              <a:buFont typeface="Wingdings" pitchFamily="2" charset="2"/>
              <a:buChar char="Ø"/>
            </a:pPr>
            <a:r>
              <a:rPr lang="fr-BE" sz="2800" u="sng" cap="small" dirty="0" smtClean="0">
                <a:solidFill>
                  <a:schemeClr val="bg1"/>
                </a:solidFill>
              </a:rPr>
              <a:t>Une amélioration de la formation des entraineurs.</a:t>
            </a:r>
          </a:p>
          <a:p>
            <a:pPr marL="531813" lvl="1" indent="0">
              <a:spcAft>
                <a:spcPts val="1200"/>
              </a:spcAft>
              <a:buNone/>
            </a:pPr>
            <a:r>
              <a:rPr lang="fr-BE" sz="2400" dirty="0" smtClean="0">
                <a:solidFill>
                  <a:schemeClr val="bg1"/>
                </a:solidFill>
              </a:rPr>
              <a:t>Formations internes, clinics, parrainages, encouragement à suivre les formations AWBB.  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531813" indent="-531813">
              <a:buFont typeface="Wingdings" pitchFamily="2" charset="2"/>
              <a:buChar char="Ø"/>
            </a:pPr>
            <a:r>
              <a:rPr lang="fr-BE" sz="2800" u="sng" dirty="0" smtClean="0">
                <a:solidFill>
                  <a:schemeClr val="bg1"/>
                </a:solidFill>
              </a:rPr>
              <a:t>L</a:t>
            </a:r>
            <a:r>
              <a:rPr lang="fr-BE" sz="2800" u="sng" cap="small" dirty="0" smtClean="0">
                <a:solidFill>
                  <a:schemeClr val="bg1"/>
                </a:solidFill>
              </a:rPr>
              <a:t>a possibilité  de s’entrainer +</a:t>
            </a:r>
            <a:r>
              <a:rPr lang="fr-BE" sz="2800" u="sng" dirty="0" smtClean="0">
                <a:solidFill>
                  <a:schemeClr val="bg1"/>
                </a:solidFill>
              </a:rPr>
              <a:t> </a:t>
            </a:r>
            <a:r>
              <a:rPr lang="fr-BE" sz="2800" u="sng" cap="small" dirty="0" smtClean="0">
                <a:solidFill>
                  <a:schemeClr val="bg1"/>
                </a:solidFill>
              </a:rPr>
              <a:t>et dans les meilleures conditions</a:t>
            </a:r>
            <a:r>
              <a:rPr lang="fr-BE" sz="2800" cap="small" dirty="0" smtClean="0">
                <a:solidFill>
                  <a:schemeClr val="bg1"/>
                </a:solidFill>
              </a:rPr>
              <a:t>.</a:t>
            </a:r>
            <a:endParaRPr lang="fr-BE" sz="2800" dirty="0" smtClean="0">
              <a:solidFill>
                <a:schemeClr val="bg1"/>
              </a:solidFill>
            </a:endParaRPr>
          </a:p>
          <a:p>
            <a:pPr marL="531813" indent="-531813">
              <a:spcAft>
                <a:spcPts val="1200"/>
              </a:spcAft>
              <a:buNone/>
            </a:pPr>
            <a:r>
              <a:rPr lang="fr-BE" sz="2800" dirty="0" smtClean="0">
                <a:solidFill>
                  <a:schemeClr val="bg1"/>
                </a:solidFill>
              </a:rPr>
              <a:t>	</a:t>
            </a:r>
            <a:r>
              <a:rPr lang="fr-BE" sz="2400" dirty="0" smtClean="0">
                <a:solidFill>
                  <a:schemeClr val="bg1"/>
                </a:solidFill>
              </a:rPr>
              <a:t>(4 salles avec parquet – salle de fitness – préparateur physique – staff de qualité)</a:t>
            </a:r>
          </a:p>
          <a:p>
            <a:pPr marL="531813" indent="-531813">
              <a:buFont typeface="Wingdings" pitchFamily="2" charset="2"/>
              <a:buChar char="Ø"/>
            </a:pPr>
            <a:r>
              <a:rPr lang="fr-BE" sz="2800" u="sng" cap="small" dirty="0" smtClean="0">
                <a:solidFill>
                  <a:schemeClr val="bg1"/>
                </a:solidFill>
              </a:rPr>
              <a:t>L’organisation conjointe de certaines activités </a:t>
            </a:r>
          </a:p>
          <a:p>
            <a:pPr marL="531813" indent="-531813">
              <a:spcAft>
                <a:spcPts val="1200"/>
              </a:spcAft>
              <a:buNone/>
            </a:pPr>
            <a:r>
              <a:rPr lang="fr-BE" sz="2800" cap="small" dirty="0" smtClean="0">
                <a:solidFill>
                  <a:schemeClr val="bg1"/>
                </a:solidFill>
              </a:rPr>
              <a:t>	</a:t>
            </a:r>
            <a:r>
              <a:rPr lang="fr-BE" sz="2400" dirty="0" smtClean="0">
                <a:solidFill>
                  <a:schemeClr val="bg1"/>
                </a:solidFill>
              </a:rPr>
              <a:t>(tournois, stages, etc.)</a:t>
            </a:r>
          </a:p>
          <a:p>
            <a:pPr marL="531813" indent="-531813">
              <a:buFont typeface="Wingdings" pitchFamily="2" charset="2"/>
              <a:buChar char="Ø"/>
            </a:pPr>
            <a:r>
              <a:rPr lang="fr-BE" sz="2800" u="sng" cap="small" dirty="0" smtClean="0">
                <a:solidFill>
                  <a:schemeClr val="bg1"/>
                </a:solidFill>
              </a:rPr>
              <a:t>Une solution adaptée au plus grand nombre de joueurs et joueuses</a:t>
            </a:r>
            <a:r>
              <a:rPr lang="fr-BE" sz="2800" cap="small" dirty="0" smtClean="0">
                <a:solidFill>
                  <a:schemeClr val="bg1"/>
                </a:solidFill>
              </a:rPr>
              <a:t>.</a:t>
            </a:r>
          </a:p>
          <a:p>
            <a:pPr marL="531813" indent="-531813">
              <a:spcAft>
                <a:spcPts val="1200"/>
              </a:spcAft>
              <a:buNone/>
            </a:pPr>
            <a:r>
              <a:rPr lang="fr-BE" sz="2800" cap="small" dirty="0" smtClean="0">
                <a:solidFill>
                  <a:schemeClr val="bg1"/>
                </a:solidFill>
              </a:rPr>
              <a:t>	(</a:t>
            </a:r>
            <a:r>
              <a:rPr lang="fr-BE" sz="2400" dirty="0" smtClean="0">
                <a:solidFill>
                  <a:schemeClr val="bg1"/>
                </a:solidFill>
              </a:rPr>
              <a:t>Via le panel d’équipes et de niveau à disposition)</a:t>
            </a:r>
            <a:endParaRPr lang="fr-BE" sz="2800" cap="small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BE" sz="2800" dirty="0" smtClean="0">
                <a:solidFill>
                  <a:schemeClr val="bg1"/>
                </a:solidFill>
              </a:rPr>
              <a:t>  </a:t>
            </a:r>
            <a:r>
              <a:rPr lang="fr-BE" sz="2800" u="sng" cap="small" dirty="0" smtClean="0">
                <a:solidFill>
                  <a:schemeClr val="bg1"/>
                </a:solidFill>
              </a:rPr>
              <a:t>Une hiérarchie « neutralisée » des équipes séniores</a:t>
            </a:r>
            <a:r>
              <a:rPr lang="fr-BE" sz="2800" cap="small" dirty="0" smtClean="0">
                <a:solidFill>
                  <a:schemeClr val="bg1"/>
                </a:solidFill>
              </a:rPr>
              <a:t>.</a:t>
            </a:r>
          </a:p>
          <a:p>
            <a:pPr marL="450850" indent="-450850">
              <a:buNone/>
              <a:tabLst>
                <a:tab pos="450850" algn="l"/>
              </a:tabLst>
            </a:pPr>
            <a:r>
              <a:rPr lang="fr-BE" sz="2800" cap="small" dirty="0" smtClean="0">
                <a:solidFill>
                  <a:schemeClr val="bg1"/>
                </a:solidFill>
              </a:rPr>
              <a:t>	</a:t>
            </a:r>
            <a:r>
              <a:rPr lang="fr-BE" sz="2600" cap="small" dirty="0" smtClean="0">
                <a:solidFill>
                  <a:schemeClr val="bg1"/>
                </a:solidFill>
              </a:rPr>
              <a:t>(</a:t>
            </a:r>
            <a:r>
              <a:rPr lang="fr-BE" sz="2600" dirty="0" smtClean="0">
                <a:solidFill>
                  <a:schemeClr val="bg1"/>
                </a:solidFill>
              </a:rPr>
              <a:t>niveau national, régional, provincial)</a:t>
            </a:r>
            <a:endParaRPr lang="fr-BE" sz="2600" cap="small" dirty="0" smtClean="0">
              <a:solidFill>
                <a:schemeClr val="bg1"/>
              </a:solidFill>
            </a:endParaRPr>
          </a:p>
          <a:p>
            <a:pPr marL="531813" indent="-531813">
              <a:buNone/>
            </a:pPr>
            <a:endParaRPr lang="fr-BE" sz="2800" u="sng" cap="small" dirty="0" smtClean="0">
              <a:solidFill>
                <a:schemeClr val="bg1"/>
              </a:solidFill>
            </a:endParaRPr>
          </a:p>
          <a:p>
            <a:pPr marL="531813" indent="-531813">
              <a:buNone/>
            </a:pPr>
            <a:r>
              <a:rPr lang="fr-BE" sz="2800" cap="small" dirty="0" smtClean="0">
                <a:solidFill>
                  <a:schemeClr val="bg1"/>
                </a:solidFill>
              </a:rPr>
              <a:t>	</a:t>
            </a:r>
            <a:endParaRPr lang="fr-BE" sz="2800" cap="small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755576" y="1052736"/>
            <a:ext cx="7920880" cy="1326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>
              <a:spcAft>
                <a:spcPts val="1800"/>
              </a:spcAft>
              <a:buFont typeface="Wingdings" pitchFamily="2" charset="2"/>
              <a:buChar char="Ø"/>
            </a:pPr>
            <a:r>
              <a:rPr lang="fr-BE" sz="2800" u="sng" cap="small" dirty="0" smtClean="0">
                <a:solidFill>
                  <a:schemeClr val="bg1"/>
                </a:solidFill>
              </a:rPr>
              <a:t>La composition d’équipes communes.</a:t>
            </a:r>
          </a:p>
          <a:p>
            <a:pPr indent="450850"/>
            <a:r>
              <a:rPr lang="fr-BE" sz="2400" dirty="0" smtClean="0">
                <a:solidFill>
                  <a:schemeClr val="bg1"/>
                </a:solidFill>
              </a:rPr>
              <a:t>→ 	Création d’un nouveau matricule et de l’asbl</a:t>
            </a:r>
          </a:p>
          <a:p>
            <a:pPr indent="809625">
              <a:spcAft>
                <a:spcPts val="6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	Basket </a:t>
            </a:r>
            <a:r>
              <a:rPr lang="fr-BE" sz="2400" dirty="0" err="1" smtClean="0">
                <a:solidFill>
                  <a:schemeClr val="bg1"/>
                </a:solidFill>
              </a:rPr>
              <a:t>Development</a:t>
            </a:r>
            <a:r>
              <a:rPr lang="fr-BE" sz="2400" dirty="0" smtClean="0">
                <a:solidFill>
                  <a:schemeClr val="bg1"/>
                </a:solidFill>
              </a:rPr>
              <a:t> </a:t>
            </a:r>
            <a:r>
              <a:rPr lang="fr-BE" sz="2400" dirty="0" err="1" smtClean="0">
                <a:solidFill>
                  <a:schemeClr val="bg1"/>
                </a:solidFill>
              </a:rPr>
              <a:t>Academy</a:t>
            </a:r>
            <a:r>
              <a:rPr lang="fr-BE" sz="2400" dirty="0" smtClean="0">
                <a:solidFill>
                  <a:schemeClr val="bg1"/>
                </a:solidFill>
              </a:rPr>
              <a:t> où les clubs seront 	représentés de manière équivalente et avec une 	Présidence neutre.</a:t>
            </a:r>
          </a:p>
          <a:p>
            <a:pPr indent="450850">
              <a:spcAft>
                <a:spcPts val="12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→	Inscription des équipes régionales sous la bannière 	commune  : B.D.A.</a:t>
            </a:r>
          </a:p>
          <a:p>
            <a:pPr indent="450850">
              <a:spcAft>
                <a:spcPts val="12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→	Composition d’équipe(s) régionale(s) commune(s) 	B.D.A.</a:t>
            </a:r>
          </a:p>
          <a:p>
            <a:pPr indent="450850">
              <a:spcAft>
                <a:spcPts val="12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>→	Collaboration pour la composition des équipes 	provinciales.</a:t>
            </a:r>
          </a:p>
          <a:p>
            <a:pPr indent="450850"/>
            <a:endParaRPr lang="fr-BE" sz="2400" dirty="0" smtClean="0">
              <a:solidFill>
                <a:schemeClr val="bg1"/>
              </a:solidFill>
            </a:endParaRPr>
          </a:p>
          <a:p>
            <a:pPr indent="450850"/>
            <a:r>
              <a:rPr lang="fr-BE" sz="2400" dirty="0" smtClean="0">
                <a:solidFill>
                  <a:schemeClr val="bg1"/>
                </a:solidFill>
              </a:rPr>
              <a:t>	</a:t>
            </a:r>
          </a:p>
          <a:p>
            <a:pPr indent="450850">
              <a:spcBef>
                <a:spcPts val="1200"/>
              </a:spcBef>
              <a:spcAft>
                <a:spcPts val="600"/>
              </a:spcAft>
            </a:pPr>
            <a:endParaRPr lang="fr-BE" sz="2400" dirty="0" smtClean="0">
              <a:solidFill>
                <a:schemeClr val="bg1"/>
              </a:solidFill>
            </a:endParaRPr>
          </a:p>
          <a:p>
            <a:pPr indent="809625">
              <a:spcAft>
                <a:spcPts val="600"/>
              </a:spcAft>
            </a:pPr>
            <a:r>
              <a:rPr lang="fr-BE" sz="2400" dirty="0" smtClean="0">
                <a:solidFill>
                  <a:schemeClr val="bg1"/>
                </a:solidFill>
              </a:rPr>
              <a:t/>
            </a:r>
            <a:br>
              <a:rPr lang="fr-BE" sz="2400" dirty="0" smtClean="0">
                <a:solidFill>
                  <a:schemeClr val="bg1"/>
                </a:solidFill>
              </a:rPr>
            </a:br>
            <a:endParaRPr lang="fr-BE" sz="2400" dirty="0" smtClean="0">
              <a:solidFill>
                <a:schemeClr val="bg1"/>
              </a:solidFill>
            </a:endParaRPr>
          </a:p>
          <a:p>
            <a:pPr indent="358775">
              <a:buFont typeface="Wingdings" pitchFamily="2" charset="2"/>
              <a:buChar char="Ø"/>
            </a:pPr>
            <a:endParaRPr lang="fr-BE" sz="2800" u="sng" cap="small" dirty="0" smtClean="0">
              <a:solidFill>
                <a:schemeClr val="bg1"/>
              </a:solidFill>
            </a:endParaRPr>
          </a:p>
          <a:p>
            <a:pPr indent="358775">
              <a:buFont typeface="Wingdings" pitchFamily="2" charset="2"/>
              <a:buChar char="Ø"/>
            </a:pPr>
            <a:endParaRPr lang="fr-BE" sz="2800" u="sng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r>
              <a:rPr lang="fr-BE" cap="small" dirty="0" smtClean="0">
                <a:solidFill>
                  <a:schemeClr val="bg1"/>
                </a:solidFill>
              </a:rPr>
              <a:t>	</a:t>
            </a:r>
            <a:endParaRPr lang="fr-BE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  <a:p>
            <a:pPr marL="450850" indent="-450850">
              <a:buNone/>
              <a:tabLst>
                <a:tab pos="450850" algn="l"/>
              </a:tabLst>
            </a:pPr>
            <a:endParaRPr lang="fr-BE" cap="small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634082"/>
          </a:xfrm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La structure pyramidale</a:t>
            </a:r>
            <a:endParaRPr lang="fr-BE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9786014"/>
              </p:ext>
            </p:extLst>
          </p:nvPr>
        </p:nvGraphicFramePr>
        <p:xfrm>
          <a:off x="395536" y="1196752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634082"/>
          </a:xfrm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L’identité visuelle</a:t>
            </a:r>
            <a:endParaRPr lang="fr-BE" sz="2800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213A70"/>
              </a:clrFrom>
              <a:clrTo>
                <a:srgbClr val="213A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9348" y="404664"/>
            <a:ext cx="6453336" cy="6453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4483898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634082"/>
          </a:xfrm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L’identité visuelle</a:t>
            </a:r>
            <a:endParaRPr lang="fr-BE" sz="2800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577" y="1772816"/>
            <a:ext cx="8280920" cy="483525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213A70"/>
              </a:clrFrom>
              <a:clrTo>
                <a:srgbClr val="213A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-99392"/>
            <a:ext cx="1642492" cy="1642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213A70"/>
              </a:clrFrom>
              <a:clrTo>
                <a:srgbClr val="213A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3984" y="-99392"/>
            <a:ext cx="1642492" cy="1642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8726052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A7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2100" y="2996952"/>
            <a:ext cx="91761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6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Questions / </a:t>
            </a:r>
            <a:r>
              <a:rPr lang="fr-BE" altLang="fr-FR" sz="6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Réponses</a:t>
            </a:r>
            <a:endParaRPr kumimoji="0" lang="fr-FR" altLang="fr-F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213A70"/>
              </a:clrFrom>
              <a:clrTo>
                <a:srgbClr val="213A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-99392"/>
            <a:ext cx="1642492" cy="1642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213A70"/>
              </a:clrFrom>
              <a:clrTo>
                <a:srgbClr val="213A7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3984" y="-99392"/>
            <a:ext cx="1642492" cy="1642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349E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114</Words>
  <Application>Microsoft Office PowerPoint</Application>
  <PresentationFormat>Affichage à l'écran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Basket Development Academy  RABC ENSIVAL   BC HERVE/BATTICE   RBC PEPINSTER  PRESENTATION  </vt:lpstr>
      <vt:lpstr>La collaboration vise :  </vt:lpstr>
      <vt:lpstr>Diapositive 3</vt:lpstr>
      <vt:lpstr>Diapositive 4</vt:lpstr>
      <vt:lpstr>La structure pyramidale</vt:lpstr>
      <vt:lpstr>L’identité visuelle</vt:lpstr>
      <vt:lpstr>L’identité visuelle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schoon</dc:creator>
  <cp:lastModifiedBy>schoon</cp:lastModifiedBy>
  <cp:revision>80</cp:revision>
  <dcterms:created xsi:type="dcterms:W3CDTF">2016-12-20T15:20:12Z</dcterms:created>
  <dcterms:modified xsi:type="dcterms:W3CDTF">2017-02-16T07:25:48Z</dcterms:modified>
</cp:coreProperties>
</file>